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32" r:id="rId1"/>
  </p:sldMasterIdLst>
  <p:sldIdLst>
    <p:sldId id="265" r:id="rId2"/>
    <p:sldId id="258" r:id="rId3"/>
    <p:sldId id="259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90" r:id="rId20"/>
    <p:sldId id="28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6"/>
  </p:normalViewPr>
  <p:slideViewPr>
    <p:cSldViewPr snapToGrid="0" snapToObjects="1">
      <p:cViewPr>
        <p:scale>
          <a:sx n="97" d="100"/>
          <a:sy n="97" d="100"/>
        </p:scale>
        <p:origin x="-904" y="7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USC\2014-2015\Dr.%20Hudson\Ski%20Charts\RM-panorama-data-Simon-Hudson-editted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USC\2014-2015\Dr.%20Hudson\RM-panorama-data-Simon-Hudson-editted.xls" TargetMode="External"/><Relationship Id="rId2" Type="http://schemas.microsoft.com/office/2011/relationships/chartStyle" Target="style2.xml"/><Relationship Id="rId3" Type="http://schemas.microsoft.com/office/2011/relationships/chartColorStyle" Target="colors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G:\USC\2014-2015\Dr.%20Hudson\RM-panorama-data-Simon-Hudson.xls" TargetMode="External"/><Relationship Id="rId2" Type="http://schemas.microsoft.com/office/2011/relationships/chartStyle" Target="style3.xml"/><Relationship Id="rId3" Type="http://schemas.microsoft.com/office/2011/relationships/chartColorStyle" Target="colors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Relationship Id="rId2" Type="http://schemas.microsoft.com/office/2011/relationships/chartStyle" Target="style4.xml"/><Relationship Id="rId3" Type="http://schemas.microsoft.com/office/2011/relationships/chartColorStyle" Target="colors4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Relationship Id="rId2" Type="http://schemas.microsoft.com/office/2011/relationships/chartStyle" Target="style5.xml"/><Relationship Id="rId3" Type="http://schemas.microsoft.com/office/2011/relationships/chartColorStyle" Target="colors5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Relationship Id="rId2" Type="http://schemas.microsoft.com/office/2011/relationships/chartStyle" Target="style6.xml"/><Relationship Id="rId3" Type="http://schemas.microsoft.com/office/2011/relationships/chartColorStyle" Target="colors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5"/>
    </mc:Choice>
    <mc:Fallback>
      <c:style val="25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887138086157909"/>
          <c:y val="0.112217447395347"/>
          <c:w val="0.748696905636416"/>
          <c:h val="0.707768495039815"/>
        </c:manualLayout>
      </c:layout>
      <c:pie3DChart>
        <c:varyColors val="1"/>
        <c:ser>
          <c:idx val="0"/>
          <c:order val="0"/>
          <c:spPr>
            <a:effectLst>
              <a:outerShdw blurRad="12700" dir="5400000" sx="98000" sy="98000" rotWithShape="0">
                <a:srgbClr val="000000">
                  <a:alpha val="46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 prstMaterial="metal">
              <a:bevelT w="63500" h="25400"/>
            </a:sp3d>
          </c:spPr>
          <c:explosion val="12"/>
          <c:dLbls>
            <c:dLbl>
              <c:idx val="0"/>
              <c:layout>
                <c:manualLayout>
                  <c:x val="0.0447092060816199"/>
                  <c:y val="0.017903999288224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Alps
16%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024070045286024"/>
                  <c:y val="-0.13284327594643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Western Europe
25%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0304818437457662"/>
                  <c:y val="0.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Eastern Europe &amp; Central Asia
15%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00294300986369909"/>
                  <c:y val="-0.11256194670581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America
26%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00658368044362065"/>
                  <c:y val="0.0046575025579429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Asia &amp; Pacific
17%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Sheet1!$A$1:$A$6</c:f>
              <c:strCache>
                <c:ptCount val="6"/>
                <c:pt idx="0">
                  <c:v>Alps</c:v>
                </c:pt>
                <c:pt idx="1">
                  <c:v>Western Europe</c:v>
                </c:pt>
                <c:pt idx="2">
                  <c:v>Eastern Europe &amp; Central Asia</c:v>
                </c:pt>
                <c:pt idx="3">
                  <c:v>America</c:v>
                </c:pt>
                <c:pt idx="4">
                  <c:v>Asia &amp; Pacific</c:v>
                </c:pt>
                <c:pt idx="5">
                  <c:v>Various</c:v>
                </c:pt>
              </c:strCache>
            </c:strRef>
          </c:cat>
          <c:val>
            <c:numRef>
              <c:f>Sheet1!$B$1:$B$6</c:f>
              <c:numCache>
                <c:formatCode>0%</c:formatCode>
                <c:ptCount val="6"/>
                <c:pt idx="0">
                  <c:v>0.17</c:v>
                </c:pt>
                <c:pt idx="1">
                  <c:v>0.27</c:v>
                </c:pt>
                <c:pt idx="2">
                  <c:v>0.16</c:v>
                </c:pt>
                <c:pt idx="3">
                  <c:v>0.19</c:v>
                </c:pt>
                <c:pt idx="4">
                  <c:v>0.2</c:v>
                </c:pt>
                <c:pt idx="5">
                  <c:v>0.01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Market chare of worldwide skier visits</c:v>
                </c:pt>
              </c:strCache>
            </c:strRef>
          </c:tx>
          <c:dPt>
            <c:idx val="0"/>
            <c:bubble3D val="0"/>
            <c:explosion val="1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explosion val="11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explosion val="1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explosion val="1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explosion val="14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>
                        <a:solidFill>
                          <a:sysClr val="windowText" lastClr="000000"/>
                        </a:solidFill>
                      </a:rPr>
                      <a:t>Alps</a:t>
                    </a:r>
                    <a:br>
                      <a:rPr lang="en-US">
                        <a:solidFill>
                          <a:sysClr val="windowText" lastClr="000000"/>
                        </a:solidFill>
                      </a:rPr>
                    </a:br>
                    <a:r>
                      <a:rPr lang="en-US">
                        <a:solidFill>
                          <a:sysClr val="windowText" lastClr="000000"/>
                        </a:solidFill>
                      </a:rPr>
                      <a:t>44%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>
                        <a:solidFill>
                          <a:sysClr val="windowText" lastClr="000000"/>
                        </a:solidFill>
                      </a:rPr>
                      <a:t>Western Europe</a:t>
                    </a:r>
                    <a:br>
                      <a:rPr lang="en-US">
                        <a:solidFill>
                          <a:sysClr val="windowText" lastClr="000000"/>
                        </a:solidFill>
                      </a:rPr>
                    </a:br>
                    <a:r>
                      <a:rPr lang="en-US">
                        <a:solidFill>
                          <a:sysClr val="windowText" lastClr="000000"/>
                        </a:solidFill>
                      </a:rPr>
                      <a:t>11%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>
                        <a:solidFill>
                          <a:sysClr val="windowText" lastClr="000000"/>
                        </a:solidFill>
                      </a:rPr>
                      <a:t>Eastern Europe &amp; Central Asia</a:t>
                    </a:r>
                    <a:br>
                      <a:rPr lang="en-US">
                        <a:solidFill>
                          <a:sysClr val="windowText" lastClr="000000"/>
                        </a:solidFill>
                      </a:rPr>
                    </a:br>
                    <a:r>
                      <a:rPr lang="en-US">
                        <a:solidFill>
                          <a:sysClr val="windowText" lastClr="000000"/>
                        </a:solidFill>
                      </a:rPr>
                      <a:t>10%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>
                        <a:solidFill>
                          <a:sysClr val="windowText" lastClr="000000"/>
                        </a:solidFill>
                      </a:rPr>
                      <a:t>America</a:t>
                    </a:r>
                    <a:br>
                      <a:rPr lang="en-US">
                        <a:solidFill>
                          <a:sysClr val="windowText" lastClr="000000"/>
                        </a:solidFill>
                      </a:rPr>
                    </a:br>
                    <a:r>
                      <a:rPr lang="en-US">
                        <a:solidFill>
                          <a:sysClr val="windowText" lastClr="000000"/>
                        </a:solidFill>
                      </a:rPr>
                      <a:t>21%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>
                        <a:solidFill>
                          <a:sysClr val="windowText" lastClr="000000"/>
                        </a:solidFill>
                      </a:rPr>
                      <a:t>Asia Pacific</a:t>
                    </a:r>
                    <a:br>
                      <a:rPr lang="en-US">
                        <a:solidFill>
                          <a:sysClr val="windowText" lastClr="000000"/>
                        </a:solidFill>
                      </a:rPr>
                    </a:br>
                    <a:r>
                      <a:rPr lang="en-US">
                        <a:solidFill>
                          <a:sysClr val="windowText" lastClr="000000"/>
                        </a:solidFill>
                      </a:rPr>
                      <a:t>14%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Alps</c:v>
                </c:pt>
                <c:pt idx="1">
                  <c:v>Western Europe</c:v>
                </c:pt>
                <c:pt idx="2">
                  <c:v>Eastern Europe &amp; Central Asia</c:v>
                </c:pt>
                <c:pt idx="3">
                  <c:v>America</c:v>
                </c:pt>
                <c:pt idx="4">
                  <c:v>Asia &amp; Pacific</c:v>
                </c:pt>
                <c:pt idx="5">
                  <c:v>Various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0.44</c:v>
                </c:pt>
                <c:pt idx="1">
                  <c:v>0.11</c:v>
                </c:pt>
                <c:pt idx="2">
                  <c:v>0.1</c:v>
                </c:pt>
                <c:pt idx="3">
                  <c:v>0.21</c:v>
                </c:pt>
                <c:pt idx="4">
                  <c:v>0.14</c:v>
                </c:pt>
                <c:pt idx="5">
                  <c:v>0.0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effectLst>
              <a:outerShdw blurRad="50800" dist="50800" dir="2640000" algn="tl" rotWithShape="0">
                <a:prstClr val="black">
                  <a:alpha val="32000"/>
                </a:prstClr>
              </a:outerShdw>
            </a:effectLst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50800" dir="2640000" algn="tl" rotWithShape="0">
                  <a:prstClr val="black">
                    <a:alpha val="32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50800" dir="2640000" algn="tl" rotWithShape="0">
                  <a:prstClr val="black">
                    <a:alpha val="32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50800" dir="2640000" algn="tl" rotWithShape="0">
                  <a:prstClr val="black">
                    <a:alpha val="32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50800" dir="2640000" algn="tl" rotWithShape="0">
                  <a:prstClr val="black">
                    <a:alpha val="32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50800" dist="50800" dir="2640000" algn="tl" rotWithShape="0">
                  <a:prstClr val="black">
                    <a:alpha val="32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50800" dist="50800" dir="2640000" algn="tl" rotWithShape="0">
                  <a:prstClr val="black">
                    <a:alpha val="32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0.0466174733023033"/>
                  <c:y val="-0.0628930817610063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000" b="0" i="0" u="none" strike="noStrike" kern="1200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en-US" altLang="en-US" sz="1100" b="1">
                        <a:latin typeface="Times New Roman" pitchFamily="18" charset="0"/>
                        <a:cs typeface="Times New Roman" pitchFamily="18" charset="0"/>
                      </a:rPr>
                      <a:t>Skiing facilities</a:t>
                    </a:r>
                    <a:br>
                      <a:rPr lang="en-US" altLang="en-US" sz="1100" b="1">
                        <a:latin typeface="Times New Roman" pitchFamily="18" charset="0"/>
                        <a:cs typeface="Times New Roman" pitchFamily="18" charset="0"/>
                      </a:rPr>
                    </a:br>
                    <a:r>
                      <a:rPr lang="en-US" altLang="zh-CN" sz="1100" b="1" i="0" u="none" strike="noStrike" kern="1200" baseline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54%</a:t>
                    </a:r>
                    <a:endParaRPr lang="en-US" altLang="en-US" sz="1100" b="1" i="0" u="none" strike="noStrike" kern="1200" baseline="0">
                      <a:solidFill>
                        <a:sysClr val="windowText" lastClr="00000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648570606359125"/>
                  <c:y val="-0.0125786163522013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000" b="0" i="0" u="none" strike="noStrike" kern="1200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en-US" altLang="en-US" sz="1100" b="1" i="0" u="none" strike="noStrike" kern="1200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Food and beverages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000" b="0" i="0" u="none" strike="noStrike" kern="1200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en-US" altLang="zh-CN" sz="1100" b="1" i="0" u="none" strike="noStrike" baseline="0">
                        <a:effectLst/>
                        <a:latin typeface="Times New Roman" pitchFamily="18" charset="0"/>
                        <a:cs typeface="Times New Roman" pitchFamily="18" charset="0"/>
                      </a:rPr>
                      <a:t>10.1%</a:t>
                    </a:r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0947914814876655"/>
                  <c:y val="0.0628930817610063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000" b="0" i="0" u="none" strike="noStrike" kern="1200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en-US" altLang="en-US" sz="1100" b="1" i="0" u="none" strike="noStrike" kern="1200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Ski Schools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000" b="0" i="0" u="none" strike="noStrike" kern="1200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en-US" altLang="zh-CN" sz="1100" b="1" i="0" baseline="0">
                        <a:effectLst/>
                        <a:latin typeface="Times New Roman" pitchFamily="18" charset="0"/>
                        <a:cs typeface="Times New Roman" pitchFamily="18" charset="0"/>
                      </a:rPr>
                      <a:t>9.9%</a:t>
                    </a:r>
                    <a:endParaRPr lang="en-US" altLang="zh-CN" sz="1100" b="1">
                      <a:effectLst/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0831412382545359"/>
                  <c:y val="-0.0125786163522013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000" b="0" i="0" u="none" strike="noStrike" kern="1200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en-US" altLang="en-US" sz="1200" b="1" i="0" u="none" strike="noStrike" kern="1200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Equipment rental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000" b="0" i="0" u="none" strike="noStrike" kern="1200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en-US" altLang="zh-CN" sz="1200" b="1" i="0" u="none" strike="noStrike" baseline="0">
                        <a:effectLst/>
                        <a:latin typeface="Times New Roman" pitchFamily="18" charset="0"/>
                        <a:cs typeface="Times New Roman" pitchFamily="18" charset="0"/>
                      </a:rPr>
                      <a:t>7.6%</a:t>
                    </a:r>
                    <a:endParaRPr lang="en-US" altLang="en-US" sz="1200" b="1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32139479197257"/>
                  <c:y val="-0.0754716981132076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000" b="0" i="0" u="none" strike="noStrike" kern="1200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en-US" altLang="en-US" sz="1100" b="1" i="0" u="none" strike="noStrike" kern="1200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Merchandise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000" b="0" i="0" u="none" strike="noStrike" kern="1200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en-US" altLang="zh-CN" sz="1100" b="1" i="0" u="none" strike="noStrike" baseline="0">
                        <a:effectLst/>
                        <a:latin typeface="Times New Roman" pitchFamily="18" charset="0"/>
                        <a:cs typeface="Times New Roman" pitchFamily="18" charset="0"/>
                      </a:rPr>
                      <a:t>6.9%</a:t>
                    </a:r>
                    <a:endParaRPr lang="en-US" altLang="en-US" sz="1100" b="1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0773308311954577"/>
                  <c:y val="-0.10482180293501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000" b="0" i="0" u="none" strike="noStrike" kern="1200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en-US" altLang="en-US" sz="1100" b="1" i="0" u="none" strike="noStrike" kern="1200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Other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000" b="0" i="0" u="none" strike="noStrike" kern="1200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en-US" altLang="zh-CN" sz="1100" b="1" i="0" baseline="0">
                        <a:effectLst/>
                        <a:latin typeface="Times New Roman" pitchFamily="18" charset="0"/>
                        <a:cs typeface="Times New Roman" pitchFamily="18" charset="0"/>
                      </a:rPr>
                      <a:t>11.1%</a:t>
                    </a:r>
                    <a:endParaRPr lang="en-US" altLang="en-US" sz="1100" b="1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'segmentation of product and ser'!$A$3:$A$8</c:f>
              <c:strCache>
                <c:ptCount val="6"/>
                <c:pt idx="0">
                  <c:v>Skiing facilities</c:v>
                </c:pt>
                <c:pt idx="1">
                  <c:v>Food and beverages</c:v>
                </c:pt>
                <c:pt idx="2">
                  <c:v>Ski Schools</c:v>
                </c:pt>
                <c:pt idx="3">
                  <c:v>Equipment rental</c:v>
                </c:pt>
                <c:pt idx="4">
                  <c:v>Merchandise</c:v>
                </c:pt>
                <c:pt idx="5">
                  <c:v>Other</c:v>
                </c:pt>
              </c:strCache>
            </c:strRef>
          </c:cat>
          <c:val>
            <c:numRef>
              <c:f>'segmentation of product and ser'!$B$3:$B$8</c:f>
              <c:numCache>
                <c:formatCode>0.0%</c:formatCode>
                <c:ptCount val="6"/>
                <c:pt idx="0">
                  <c:v>0.544</c:v>
                </c:pt>
                <c:pt idx="1">
                  <c:v>0.101</c:v>
                </c:pt>
                <c:pt idx="2">
                  <c:v>0.099</c:v>
                </c:pt>
                <c:pt idx="3">
                  <c:v>0.076</c:v>
                </c:pt>
                <c:pt idx="4">
                  <c:v>0.069</c:v>
                </c:pt>
                <c:pt idx="5">
                  <c:v>0.111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>
          <a:outerShdw blurRad="50800" dist="38100" dir="2700000" sx="52000" sy="52000" algn="tl" rotWithShape="0">
            <a:prstClr val="black">
              <a:alpha val="77000"/>
            </a:prstClr>
          </a:outerShdw>
        </a:effectLst>
      </c:spPr>
    </c:plotArea>
    <c:plotVisOnly val="1"/>
    <c:dispBlanksAs val="gap"/>
    <c:showDLblsOverMax val="0"/>
  </c:chart>
  <c:spPr>
    <a:noFill/>
    <a:ln w="9525" cap="flat" cmpd="sng" algn="ctr">
      <a:noFill/>
      <a:prstDash val="solid"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effectLst>
              <a:innerShdw blurRad="25400">
                <a:prstClr val="black"/>
              </a:innerShdw>
            </a:effectLst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innerShdw blurRad="25400">
                  <a:prstClr val="black"/>
                </a:inn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innerShdw blurRad="25400">
                  <a:prstClr val="black"/>
                </a:innerShdw>
              </a:effectLst>
            </c:spPr>
          </c:dPt>
          <c:dLbls>
            <c:dLbl>
              <c:idx val="0"/>
              <c:layout>
                <c:manualLayout>
                  <c:x val="0.0624872047244095"/>
                  <c:y val="0.12268500291630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 algn="ctr" rtl="0">
                      <a:defRPr sz="1000" b="0" i="0" u="none" strike="noStrike" kern="1200" baseline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en-US" sz="1200" b="1" i="0" u="none" strike="noStrike" kern="1200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Destination visitors</a:t>
                    </a:r>
                    <a:r>
                      <a:rPr lang="en-US" sz="1200" b="1"/>
                      <a:t/>
                    </a:r>
                    <a:br>
                      <a:rPr lang="en-US" sz="1200" b="1"/>
                    </a:br>
                    <a:r>
                      <a:rPr lang="en-US" sz="1200" b="1"/>
                      <a:t>56%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9638888888889"/>
                      <c:h val="0.256481481481481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0638888888888889"/>
                  <c:y val="-0.0162037037037037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000" b="1" i="0" u="none" strike="noStrike" kern="1200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en-US" sz="1200" b="1"/>
                      <a:t>Local visitors</a:t>
                    </a:r>
                    <a:br>
                      <a:rPr lang="en-US" sz="1200" b="1"/>
                    </a:br>
                    <a:r>
                      <a:rPr lang="en-US" sz="1200" b="1" i="0" u="none" strike="noStrike" kern="1200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44%</a:t>
                    </a:r>
                    <a:endParaRPr lang="en-US" altLang="zh-CN" sz="1200" b="1" i="0" u="none" strike="noStrike" kern="1200" baseline="0">
                      <a:solidFill>
                        <a:sysClr val="windowText" lastClr="00000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0361111111111"/>
                      <c:h val="0.237962962962963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'[RM-panorama-data-Simon-Hudson.xls]segmentation of us ski visirots'!$A$3:$A$4</c:f>
              <c:strCache>
                <c:ptCount val="2"/>
                <c:pt idx="0">
                  <c:v>Destination visitors</c:v>
                </c:pt>
                <c:pt idx="1">
                  <c:v>Local visitors</c:v>
                </c:pt>
              </c:strCache>
            </c:strRef>
          </c:cat>
          <c:val>
            <c:numRef>
              <c:f>'[RM-panorama-data-Simon-Hudson.xls]segmentation of us ski visirots'!$B$3:$B$4</c:f>
              <c:numCache>
                <c:formatCode>0%</c:formatCode>
                <c:ptCount val="2"/>
                <c:pt idx="0">
                  <c:v>0.56</c:v>
                </c:pt>
                <c:pt idx="1">
                  <c:v>0.44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  <a:round/>
    </a:ln>
    <a:effectLst/>
  </c:spPr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3308219566079"/>
          <c:y val="0.242824630044357"/>
          <c:w val="0.421473378327709"/>
          <c:h val="0.77827574806611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0277777777777778"/>
                  <c:y val="0.00396825396825397"/>
                </c:manualLayout>
              </c:layout>
              <c:tx>
                <c:rich>
                  <a:bodyPr/>
                  <a:lstStyle/>
                  <a:p>
                    <a:r>
                      <a:rPr lang="en-US" sz="1100" b="1">
                        <a:solidFill>
                          <a:sysClr val="windowText" lastClr="000000"/>
                        </a:solidFill>
                      </a:rPr>
                      <a:t>Other</a:t>
                    </a:r>
                    <a:br>
                      <a:rPr lang="en-US" sz="1100" b="1">
                        <a:solidFill>
                          <a:sysClr val="windowText" lastClr="000000"/>
                        </a:solidFill>
                      </a:rPr>
                    </a:br>
                    <a:r>
                      <a:rPr lang="en-US" sz="1100" b="1" baseline="0">
                        <a:solidFill>
                          <a:sysClr val="windowText" lastClr="000000"/>
                        </a:solidFill>
                      </a:rPr>
                      <a:t> 45.5%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0925925925925926"/>
                  <c:y val="0.00396825396825397"/>
                </c:manualLayout>
              </c:layout>
              <c:tx>
                <c:rich>
                  <a:bodyPr/>
                  <a:lstStyle/>
                  <a:p>
                    <a:r>
                      <a:rPr lang="en-US" sz="1100" b="1">
                        <a:solidFill>
                          <a:sysClr val="windowText" lastClr="000000"/>
                        </a:solidFill>
                      </a:rPr>
                      <a:t>Vail Resorts</a:t>
                    </a:r>
                    <a:r>
                      <a:rPr lang="en-US" sz="1100" b="1" baseline="0">
                        <a:solidFill>
                          <a:sysClr val="windowText" lastClr="000000"/>
                        </a:solidFill>
                      </a:rPr>
                      <a:t/>
                    </a:r>
                    <a:br>
                      <a:rPr lang="en-US" sz="1100" b="1" baseline="0">
                        <a:solidFill>
                          <a:sysClr val="windowText" lastClr="000000"/>
                        </a:solidFill>
                      </a:rPr>
                    </a:br>
                    <a:r>
                      <a:rPr lang="en-US" sz="1100" b="1" baseline="0">
                        <a:solidFill>
                          <a:sysClr val="windowText" lastClr="000000"/>
                        </a:solidFill>
                      </a:rPr>
                      <a:t>33.2%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0261904761904762"/>
                  <c:y val="0.0175862826994944"/>
                </c:manualLayout>
              </c:layout>
              <c:tx>
                <c:rich>
                  <a:bodyPr/>
                  <a:lstStyle/>
                  <a:p>
                    <a:r>
                      <a:rPr lang="en-US" sz="1100" b="1" baseline="0">
                        <a:solidFill>
                          <a:sysClr val="windowText" lastClr="000000"/>
                        </a:solidFill>
                      </a:rPr>
                      <a:t>Boyne Resorts 8.5%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0166666666666667"/>
                  <c:y val="0.0087931413497472"/>
                </c:manualLayout>
              </c:layout>
              <c:tx>
                <c:rich>
                  <a:bodyPr/>
                  <a:lstStyle/>
                  <a:p>
                    <a:r>
                      <a:rPr lang="en-US" sz="1100" b="1">
                        <a:solidFill>
                          <a:sysClr val="windowText" lastClr="000000"/>
                        </a:solidFill>
                      </a:rPr>
                      <a:t>Intrawest</a:t>
                    </a:r>
                    <a:endParaRPr lang="en-US" sz="1100" b="1" baseline="0">
                      <a:solidFill>
                        <a:sysClr val="windowText" lastClr="000000"/>
                      </a:solidFill>
                    </a:endParaRPr>
                  </a:p>
                  <a:p>
                    <a:r>
                      <a:rPr lang="en-US" sz="1100" b="1" baseline="0">
                        <a:solidFill>
                          <a:sysClr val="windowText" lastClr="000000"/>
                        </a:solidFill>
                      </a:rPr>
                      <a:t>7.2%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0"/>
                  <c:y val="-0.046189376443418"/>
                </c:manualLayout>
              </c:layout>
              <c:tx>
                <c:rich>
                  <a:bodyPr/>
                  <a:lstStyle/>
                  <a:p>
                    <a:r>
                      <a:rPr lang="en-US" sz="1100" b="1">
                        <a:solidFill>
                          <a:sysClr val="windowText" lastClr="000000"/>
                        </a:solidFill>
                      </a:rPr>
                      <a:t>POWDR Corporation</a:t>
                    </a:r>
                    <a:r>
                      <a:rPr lang="en-US" sz="1100" b="1" baseline="0">
                        <a:solidFill>
                          <a:sysClr val="windowText" lastClr="000000"/>
                        </a:solidFill>
                      </a:rPr>
                      <a:t> 5.6%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Other</c:v>
                </c:pt>
                <c:pt idx="1">
                  <c:v>Vail Resorts Inc.</c:v>
                </c:pt>
                <c:pt idx="2">
                  <c:v>Boyne Resorts</c:v>
                </c:pt>
                <c:pt idx="3">
                  <c:v>Intrawest Corporation</c:v>
                </c:pt>
                <c:pt idx="4">
                  <c:v>POWDER Corporation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0.455</c:v>
                </c:pt>
                <c:pt idx="1">
                  <c:v>0.332</c:v>
                </c:pt>
                <c:pt idx="2">
                  <c:v>0.085</c:v>
                </c:pt>
                <c:pt idx="3">
                  <c:v>0.072</c:v>
                </c:pt>
                <c:pt idx="4">
                  <c:v>0.056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 Alpine Skis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2010-11</c:v>
                </c:pt>
                <c:pt idx="1">
                  <c:v>2011-12</c:v>
                </c:pt>
                <c:pt idx="2">
                  <c:v>2012-13</c:v>
                </c:pt>
                <c:pt idx="3">
                  <c:v>2013-14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539015.0</c:v>
                </c:pt>
                <c:pt idx="1">
                  <c:v>595051.0</c:v>
                </c:pt>
                <c:pt idx="2">
                  <c:v>565130.0</c:v>
                </c:pt>
                <c:pt idx="3">
                  <c:v>512264.0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Alpine Boots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2010-11</c:v>
                </c:pt>
                <c:pt idx="1">
                  <c:v>2011-12</c:v>
                </c:pt>
                <c:pt idx="2">
                  <c:v>2012-13</c:v>
                </c:pt>
                <c:pt idx="3">
                  <c:v>2013-14</c:v>
                </c:pt>
              </c:strCache>
            </c:strRef>
          </c:cat>
          <c:val>
            <c:numRef>
              <c:f>Sheet1!$C$2:$C$5</c:f>
              <c:numCache>
                <c:formatCode>#,##0</c:formatCode>
                <c:ptCount val="4"/>
                <c:pt idx="0">
                  <c:v>649285.0</c:v>
                </c:pt>
                <c:pt idx="1">
                  <c:v>656026.0</c:v>
                </c:pt>
                <c:pt idx="2">
                  <c:v>666602.0</c:v>
                </c:pt>
                <c:pt idx="3">
                  <c:v>674957.0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Alpine Bindings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2010-11</c:v>
                </c:pt>
                <c:pt idx="1">
                  <c:v>2011-12</c:v>
                </c:pt>
                <c:pt idx="2">
                  <c:v>2012-13</c:v>
                </c:pt>
                <c:pt idx="3">
                  <c:v>2013-14</c:v>
                </c:pt>
              </c:strCache>
            </c:strRef>
          </c:cat>
          <c:val>
            <c:numRef>
              <c:f>Sheet1!$D$2:$D$5</c:f>
              <c:numCache>
                <c:formatCode>#,##0</c:formatCode>
                <c:ptCount val="4"/>
                <c:pt idx="0">
                  <c:v>260353.0</c:v>
                </c:pt>
                <c:pt idx="1">
                  <c:v>278392.0</c:v>
                </c:pt>
                <c:pt idx="2">
                  <c:v>279856.0</c:v>
                </c:pt>
                <c:pt idx="3">
                  <c:v>298509.0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Alpine Poles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2010-11</c:v>
                </c:pt>
                <c:pt idx="1">
                  <c:v>2011-12</c:v>
                </c:pt>
                <c:pt idx="2">
                  <c:v>2012-13</c:v>
                </c:pt>
                <c:pt idx="3">
                  <c:v>2013-14</c:v>
                </c:pt>
              </c:strCache>
            </c:strRef>
          </c:cat>
          <c:val>
            <c:numRef>
              <c:f>Sheet1!$E$2:$E$5</c:f>
              <c:numCache>
                <c:formatCode>#,##0</c:formatCode>
                <c:ptCount val="4"/>
                <c:pt idx="0">
                  <c:v>471738.0</c:v>
                </c:pt>
                <c:pt idx="1">
                  <c:v>433486.0</c:v>
                </c:pt>
                <c:pt idx="2">
                  <c:v>426852.0</c:v>
                </c:pt>
                <c:pt idx="3">
                  <c:v>415787.0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42722456"/>
        <c:axId val="-2042717080"/>
      </c:lineChart>
      <c:dateAx>
        <c:axId val="-20427224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2717080"/>
        <c:crossesAt val="0.0"/>
        <c:auto val="0"/>
        <c:lblOffset val="100"/>
        <c:baseTimeUnit val="days"/>
        <c:majorUnit val="1.0"/>
      </c:dateAx>
      <c:valAx>
        <c:axId val="-2042717080"/>
        <c:scaling>
          <c:orientation val="minMax"/>
          <c:max val="700000.0"/>
        </c:scaling>
        <c:delete val="0"/>
        <c:axPos val="l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2722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Randonee/AT Skis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2010-11</c:v>
                </c:pt>
                <c:pt idx="1">
                  <c:v>2011-12</c:v>
                </c:pt>
                <c:pt idx="2">
                  <c:v>2012-13</c:v>
                </c:pt>
                <c:pt idx="3">
                  <c:v>2013-14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1686.0</c:v>
                </c:pt>
                <c:pt idx="1">
                  <c:v>1500.0</c:v>
                </c:pt>
                <c:pt idx="2">
                  <c:v>2328.0</c:v>
                </c:pt>
                <c:pt idx="3">
                  <c:v>1558.0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Randonee/AT Boots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2010-11</c:v>
                </c:pt>
                <c:pt idx="1">
                  <c:v>2011-12</c:v>
                </c:pt>
                <c:pt idx="2">
                  <c:v>2012-13</c:v>
                </c:pt>
                <c:pt idx="3">
                  <c:v>2013-14</c:v>
                </c:pt>
              </c:strCache>
            </c:strRef>
          </c:cat>
          <c:val>
            <c:numRef>
              <c:f>Sheet1!$C$2:$C$5</c:f>
              <c:numCache>
                <c:formatCode>#,##0</c:formatCode>
                <c:ptCount val="4"/>
                <c:pt idx="0">
                  <c:v>5720.0</c:v>
                </c:pt>
                <c:pt idx="1">
                  <c:v>5510.0</c:v>
                </c:pt>
                <c:pt idx="2">
                  <c:v>4578.0</c:v>
                </c:pt>
                <c:pt idx="3">
                  <c:v>4096.0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Randonee/AT Bindings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2010-11</c:v>
                </c:pt>
                <c:pt idx="1">
                  <c:v>2011-12</c:v>
                </c:pt>
                <c:pt idx="2">
                  <c:v>2012-13</c:v>
                </c:pt>
                <c:pt idx="3">
                  <c:v>2013-14</c:v>
                </c:pt>
              </c:strCache>
            </c:strRef>
          </c:cat>
          <c:val>
            <c:numRef>
              <c:f>Sheet1!$D$2:$D$5</c:f>
              <c:numCache>
                <c:formatCode>#,##0</c:formatCode>
                <c:ptCount val="4"/>
                <c:pt idx="0">
                  <c:v>5737.0</c:v>
                </c:pt>
                <c:pt idx="1">
                  <c:v>7848.0</c:v>
                </c:pt>
                <c:pt idx="2">
                  <c:v>10019.0</c:v>
                </c:pt>
                <c:pt idx="3">
                  <c:v>10083.0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43078248"/>
        <c:axId val="-2043187400"/>
      </c:lineChart>
      <c:catAx>
        <c:axId val="-2043078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3187400"/>
        <c:crosses val="autoZero"/>
        <c:auto val="1"/>
        <c:lblAlgn val="ctr"/>
        <c:lblOffset val="100"/>
        <c:noMultiLvlLbl val="0"/>
      </c:catAx>
      <c:valAx>
        <c:axId val="-2043187400"/>
        <c:scaling>
          <c:orientation val="minMax"/>
          <c:max val="12000.0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" sourceLinked="1"/>
        <c:majorTickMark val="none"/>
        <c:minorTickMark val="none"/>
        <c:tickLblPos val="nextTo"/>
        <c:spPr>
          <a:noFill/>
          <a:ln>
            <a:solidFill>
              <a:schemeClr val="bg2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3078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1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8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2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1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8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2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7B4A-6775-6846-969D-FD3F62CBCB22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D5B9-66F2-D740-AE38-AFBAF31BF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94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7B4A-6775-6846-969D-FD3F62CBCB22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D5B9-66F2-D740-AE38-AFBAF31BF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99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7B4A-6775-6846-969D-FD3F62CBCB22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D5B9-66F2-D740-AE38-AFBAF31BF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75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7B4A-6775-6846-969D-FD3F62CBCB22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D5B9-66F2-D740-AE38-AFBAF31BF12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961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7B4A-6775-6846-969D-FD3F62CBCB22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D5B9-66F2-D740-AE38-AFBAF31BF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30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7B4A-6775-6846-969D-FD3F62CBCB22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D5B9-66F2-D740-AE38-AFBAF31BF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66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7B4A-6775-6846-969D-FD3F62CBCB22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D5B9-66F2-D740-AE38-AFBAF31BF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64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7B4A-6775-6846-969D-FD3F62CBCB22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D5B9-66F2-D740-AE38-AFBAF31BF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91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7B4A-6775-6846-969D-FD3F62CBCB22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D5B9-66F2-D740-AE38-AFBAF31BF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580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 altLang="zh-CN" dirty="0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685330" y="2367093"/>
            <a:ext cx="7772870" cy="3424107"/>
          </a:xfrm>
        </p:spPr>
        <p:txBody>
          <a:bodyPr/>
          <a:lstStyle>
            <a:lvl1pPr marL="228600" indent="-228600">
              <a:buFont typeface="Courier New" charset="0"/>
              <a:buChar char="o"/>
              <a:defRPr b="0" cap="none"/>
            </a:lvl1pPr>
            <a:lvl2pPr>
              <a:defRPr sz="2800" b="0" cap="none"/>
            </a:lvl2pPr>
            <a:lvl3pPr>
              <a:defRPr sz="2800" b="0" cap="none"/>
            </a:lvl3pPr>
            <a:lvl4pPr>
              <a:defRPr sz="2800" b="0" cap="none"/>
            </a:lvl4pPr>
            <a:lvl5pPr>
              <a:defRPr sz="2800" b="0" cap="none"/>
            </a:lvl5pPr>
          </a:lstStyle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7B4A-6775-6846-969D-FD3F62CBCB22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D5B9-66F2-D740-AE38-AFBAF31BF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7B4A-6775-6846-969D-FD3F62CBCB22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D5B9-66F2-D740-AE38-AFBAF31BF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7B4A-6775-6846-969D-FD3F62CBCB22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D5B9-66F2-D740-AE38-AFBAF31BF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0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7B4A-6775-6846-969D-FD3F62CBCB22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D5B9-66F2-D740-AE38-AFBAF31BF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39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7B4A-6775-6846-969D-FD3F62CBCB22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D5B9-66F2-D740-AE38-AFBAF31BF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80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7B4A-6775-6846-969D-FD3F62CBCB22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D5B9-66F2-D740-AE38-AFBAF31BF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124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7B4A-6775-6846-969D-FD3F62CBCB22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D5B9-66F2-D740-AE38-AFBAF31BF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27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7B4A-6775-6846-969D-FD3F62CBCB22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D5B9-66F2-D740-AE38-AFBAF31BF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23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7CA7B4A-6775-6846-969D-FD3F62CBCB22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F1FD5B9-66F2-D740-AE38-AFBAF31BF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122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  <p:sldLayoutId id="2147484045" r:id="rId13"/>
    <p:sldLayoutId id="2147484046" r:id="rId14"/>
    <p:sldLayoutId id="2147484047" r:id="rId15"/>
    <p:sldLayoutId id="2147484048" r:id="rId16"/>
    <p:sldLayoutId id="214748404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none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1.xls"/><Relationship Id="rId4" Type="http://schemas.openxmlformats.org/officeDocument/2006/relationships/image" Target="../media/image9.png"/><Relationship Id="rId5" Type="http://schemas.openxmlformats.org/officeDocument/2006/relationships/oleObject" Target="../embeddings/Microsoft_Excel_97_-_2004_Worksheet2.xls"/><Relationship Id="rId6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4951" y="4275348"/>
            <a:ext cx="359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  <a:ea typeface="+mj-ea"/>
                <a:cs typeface="+mj-cs"/>
              </a:rPr>
              <a:t>Simon</a:t>
            </a:r>
            <a:r>
              <a:rPr lang="en-US" dirty="0" smtClean="0"/>
              <a:t> </a:t>
            </a:r>
            <a:r>
              <a:rPr lang="en-US" sz="3600" b="1" dirty="0">
                <a:latin typeface="+mj-lt"/>
                <a:ea typeface="+mj-ea"/>
                <a:cs typeface="+mj-cs"/>
              </a:rPr>
              <a:t>Hudson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0"/>
            <a:ext cx="7773338" cy="1126087"/>
          </a:xfrm>
        </p:spPr>
        <p:txBody>
          <a:bodyPr>
            <a:normAutofit/>
          </a:bodyPr>
          <a:lstStyle/>
          <a:p>
            <a:r>
              <a:rPr lang="en-CA" b="1" dirty="0"/>
              <a:t>Chapter </a:t>
            </a:r>
            <a:r>
              <a:rPr lang="en-US" altLang="zh-CN" b="1" dirty="0" smtClean="0"/>
              <a:t>2</a:t>
            </a:r>
            <a:r>
              <a:rPr lang="en-CA" b="1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altLang="zh-CN" b="1" dirty="0"/>
              <a:t>The</a:t>
            </a:r>
            <a:r>
              <a:rPr lang="zh-CN" altLang="en-US" dirty="0" smtClean="0"/>
              <a:t> </a:t>
            </a:r>
            <a:r>
              <a:rPr lang="en-CA" b="1" dirty="0" smtClean="0"/>
              <a:t>Winter Sport Tourism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Product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599" y="1034429"/>
            <a:ext cx="4438613" cy="5731913"/>
          </a:xfrm>
        </p:spPr>
      </p:pic>
    </p:spTree>
    <p:extLst>
      <p:ext uri="{BB962C8B-B14F-4D97-AF65-F5344CB8AC3E}">
        <p14:creationId xmlns:p14="http://schemas.microsoft.com/office/powerpoint/2010/main" val="1808858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Skier visits worldwide</a:t>
            </a:r>
            <a:r>
              <a:rPr lang="en-US" dirty="0"/>
              <a:t>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733400557"/>
              </p:ext>
            </p:extLst>
          </p:nvPr>
        </p:nvGraphicFramePr>
        <p:xfrm>
          <a:off x="546100" y="2366963"/>
          <a:ext cx="7912100" cy="3424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5654740" y="5943468"/>
            <a:ext cx="2687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latin typeface="Times New Roman" charset="0"/>
                <a:ea typeface="Calibri" charset="0"/>
              </a:rPr>
              <a:t>Source: </a:t>
            </a:r>
            <a:r>
              <a:rPr lang="en-CA" dirty="0" err="1">
                <a:latin typeface="Times New Roman" charset="0"/>
                <a:ea typeface="Calibri" charset="0"/>
              </a:rPr>
              <a:t>Vanat</a:t>
            </a:r>
            <a:r>
              <a:rPr lang="en-CA" dirty="0">
                <a:latin typeface="Times New Roman" charset="0"/>
                <a:ea typeface="Calibri" charset="0"/>
              </a:rPr>
              <a:t>, 2015, p. 15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7970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Ski resort products and services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图表 6"/>
          <p:cNvGraphicFramePr/>
          <p:nvPr>
            <p:extLst>
              <p:ext uri="{D42A27DB-BD31-4B8C-83A1-F6EECF244321}">
                <p14:modId xmlns:p14="http://schemas.microsoft.com/office/powerpoint/2010/main" val="56159992"/>
              </p:ext>
            </p:extLst>
          </p:nvPr>
        </p:nvGraphicFramePr>
        <p:xfrm>
          <a:off x="685331" y="2367093"/>
          <a:ext cx="7772870" cy="3424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3922439" y="6076434"/>
            <a:ext cx="43854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latin typeface="Times New Roman" charset="0"/>
                <a:ea typeface="Calibri" charset="0"/>
              </a:rPr>
              <a:t>Source: Adapted from </a:t>
            </a:r>
            <a:r>
              <a:rPr lang="en-CA" dirty="0" err="1">
                <a:latin typeface="Times New Roman" charset="0"/>
                <a:ea typeface="Calibri" charset="0"/>
              </a:rPr>
              <a:t>IBISWorld.com</a:t>
            </a:r>
            <a:r>
              <a:rPr lang="en-CA" dirty="0">
                <a:latin typeface="Times New Roman" charset="0"/>
                <a:ea typeface="Calibri" charset="0"/>
              </a:rPr>
              <a:t>, 2013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1171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Major markets for ski resorts </a:t>
            </a:r>
            <a:endParaRPr lang="en-US" dirty="0"/>
          </a:p>
        </p:txBody>
      </p:sp>
      <p:graphicFrame>
        <p:nvGraphicFramePr>
          <p:cNvPr id="4" name="图表 5"/>
          <p:cNvGraphicFramePr>
            <a:graphicFrameLocks noGrp="1"/>
          </p:cNvGraphicFramePr>
          <p:nvPr>
            <p:ph sz="quarter" idx="13"/>
          </p:nvPr>
        </p:nvGraphicFramePr>
        <p:xfrm>
          <a:off x="685800" y="2366963"/>
          <a:ext cx="7772400" cy="3424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4138339" y="5943468"/>
            <a:ext cx="43854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latin typeface="Times New Roman" charset="0"/>
                <a:ea typeface="Calibri" charset="0"/>
              </a:rPr>
              <a:t>Source: Adapted from </a:t>
            </a:r>
            <a:r>
              <a:rPr lang="en-CA" dirty="0" err="1">
                <a:latin typeface="Times New Roman" charset="0"/>
                <a:ea typeface="Calibri" charset="0"/>
              </a:rPr>
              <a:t>IBISWorld.com</a:t>
            </a:r>
            <a:r>
              <a:rPr lang="en-CA" dirty="0">
                <a:latin typeface="Times New Roman" charset="0"/>
                <a:ea typeface="Calibri" charset="0"/>
              </a:rPr>
              <a:t>, 2013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7797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Major players in winter sport tourism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066403288"/>
              </p:ext>
            </p:extLst>
          </p:nvPr>
        </p:nvGraphicFramePr>
        <p:xfrm>
          <a:off x="685330" y="2214695"/>
          <a:ext cx="7772870" cy="3576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4674023" y="6038334"/>
            <a:ext cx="3628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latin typeface="Times New Roman" charset="0"/>
                <a:ea typeface="Calibri" charset="0"/>
              </a:rPr>
              <a:t>Source: </a:t>
            </a:r>
            <a:r>
              <a:rPr lang="en-CA" dirty="0" err="1">
                <a:latin typeface="Times New Roman" charset="0"/>
                <a:ea typeface="Calibri" charset="0"/>
              </a:rPr>
              <a:t>IBISWorld.com</a:t>
            </a:r>
            <a:r>
              <a:rPr lang="en-CA" dirty="0">
                <a:latin typeface="Times New Roman" charset="0"/>
                <a:ea typeface="Calibri" charset="0"/>
              </a:rPr>
              <a:t>, 2013, p. 25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2607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931" y="618518"/>
            <a:ext cx="8077668" cy="1596177"/>
          </a:xfrm>
        </p:spPr>
        <p:txBody>
          <a:bodyPr/>
          <a:lstStyle/>
          <a:p>
            <a:r>
              <a:rPr lang="en-CA" dirty="0"/>
              <a:t>Profile: The wonders of winter zip-lining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29" y="2367093"/>
            <a:ext cx="4774567" cy="4113220"/>
          </a:xfrm>
        </p:spPr>
        <p:txBody>
          <a:bodyPr>
            <a:normAutofit lnSpcReduction="10000"/>
          </a:bodyPr>
          <a:lstStyle/>
          <a:p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view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immense</a:t>
            </a:r>
            <a:r>
              <a:rPr lang="zh-CN" altLang="en-US" dirty="0" smtClean="0"/>
              <a:t> </a:t>
            </a:r>
            <a:r>
              <a:rPr lang="en-US" altLang="zh-CN" dirty="0" smtClean="0"/>
              <a:t>whiteness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winter</a:t>
            </a:r>
            <a:r>
              <a:rPr lang="zh-CN" altLang="en-US" dirty="0" smtClean="0"/>
              <a:t> </a:t>
            </a:r>
            <a:r>
              <a:rPr lang="en-US" altLang="zh-CN" dirty="0" smtClean="0"/>
              <a:t>wonderland</a:t>
            </a:r>
            <a:endParaRPr lang="zh-CN" altLang="en-US" dirty="0" smtClean="0"/>
          </a:p>
          <a:p>
            <a:r>
              <a:rPr lang="en-US" altLang="zh-CN" dirty="0" smtClean="0"/>
              <a:t>Provides</a:t>
            </a:r>
            <a:r>
              <a:rPr lang="zh-CN" altLang="en-US" dirty="0" smtClean="0"/>
              <a:t> </a:t>
            </a:r>
            <a:r>
              <a:rPr lang="en-US" altLang="zh-CN" dirty="0" smtClean="0"/>
              <a:t>all-season</a:t>
            </a:r>
            <a:r>
              <a:rPr lang="zh-CN" altLang="en-US" dirty="0" smtClean="0"/>
              <a:t> </a:t>
            </a:r>
            <a:r>
              <a:rPr lang="en-US" altLang="zh-CN" dirty="0" smtClean="0"/>
              <a:t>business</a:t>
            </a:r>
            <a:endParaRPr lang="zh-CN" altLang="en-US" dirty="0" smtClean="0"/>
          </a:p>
          <a:p>
            <a:r>
              <a:rPr lang="en-US" altLang="zh-CN" dirty="0" smtClean="0"/>
              <a:t>Wide</a:t>
            </a:r>
            <a:r>
              <a:rPr lang="zh-CN" altLang="en-US" dirty="0" smtClean="0"/>
              <a:t> </a:t>
            </a:r>
            <a:r>
              <a:rPr lang="en-US" altLang="zh-CN" dirty="0"/>
              <a:t>a</a:t>
            </a:r>
            <a:r>
              <a:rPr lang="en-US" altLang="zh-CN" dirty="0" smtClean="0"/>
              <a:t>ppeal:</a:t>
            </a:r>
            <a:r>
              <a:rPr lang="zh-CN" altLang="en-US" dirty="0" smtClean="0"/>
              <a:t> </a:t>
            </a:r>
            <a:r>
              <a:rPr lang="en-US" altLang="zh-CN" dirty="0" smtClean="0"/>
              <a:t>“</a:t>
            </a:r>
            <a:r>
              <a:rPr lang="en-CA" dirty="0" smtClean="0"/>
              <a:t>storytelling </a:t>
            </a:r>
            <a:r>
              <a:rPr lang="en-CA" dirty="0"/>
              <a:t>factor</a:t>
            </a:r>
            <a:r>
              <a:rPr lang="en-US" dirty="0"/>
              <a:t> </a:t>
            </a:r>
            <a:r>
              <a:rPr lang="en-US" altLang="zh-CN" dirty="0" smtClean="0"/>
              <a:t>”;</a:t>
            </a:r>
            <a:r>
              <a:rPr lang="zh-CN" altLang="en-US" dirty="0" smtClean="0"/>
              <a:t> </a:t>
            </a:r>
            <a:r>
              <a:rPr lang="en-US" altLang="zh-CN" dirty="0" smtClean="0"/>
              <a:t>social</a:t>
            </a:r>
            <a:r>
              <a:rPr lang="zh-CN" altLang="en-US" dirty="0" smtClean="0"/>
              <a:t> </a:t>
            </a:r>
            <a:r>
              <a:rPr lang="en-US" altLang="zh-CN" dirty="0" smtClean="0"/>
              <a:t>aspect</a:t>
            </a:r>
            <a:endParaRPr lang="zh-CN" altLang="en-US" dirty="0" smtClean="0"/>
          </a:p>
          <a:p>
            <a:r>
              <a:rPr lang="en-US" altLang="zh-CN" dirty="0" smtClean="0"/>
              <a:t>Vary</a:t>
            </a:r>
            <a:r>
              <a:rPr lang="zh-CN" altLang="en-US" dirty="0" smtClean="0"/>
              <a:t> </a:t>
            </a:r>
            <a:r>
              <a:rPr lang="en-US" altLang="zh-CN" dirty="0" smtClean="0"/>
              <a:t>from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resort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resort</a:t>
            </a:r>
            <a:endParaRPr lang="zh-CN" altLang="en-US" dirty="0" smtClean="0"/>
          </a:p>
          <a:p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zip</a:t>
            </a:r>
            <a:r>
              <a:rPr lang="zh-CN" altLang="en-US" dirty="0" smtClean="0"/>
              <a:t> </a:t>
            </a:r>
            <a:r>
              <a:rPr lang="en-US" altLang="zh-CN" dirty="0" smtClean="0"/>
              <a:t>lining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here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say?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797" y="2980421"/>
            <a:ext cx="3926203" cy="349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63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Indoor ski resorts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zh-CN" dirty="0" smtClean="0"/>
              <a:t>Indoor</a:t>
            </a:r>
            <a:r>
              <a:rPr lang="zh-CN" altLang="en-US" dirty="0" smtClean="0"/>
              <a:t> </a:t>
            </a:r>
            <a:r>
              <a:rPr lang="en-US" altLang="zh-CN" dirty="0" smtClean="0"/>
              <a:t>plastic</a:t>
            </a:r>
            <a:r>
              <a:rPr lang="zh-CN" altLang="en-US" dirty="0" smtClean="0"/>
              <a:t> </a:t>
            </a:r>
            <a:r>
              <a:rPr lang="en-US" altLang="zh-CN" dirty="0" smtClean="0"/>
              <a:t>slopes</a:t>
            </a:r>
            <a:r>
              <a:rPr lang="zh-CN" altLang="en-US" dirty="0" smtClean="0"/>
              <a:t> </a:t>
            </a:r>
            <a:r>
              <a:rPr lang="en-US" altLang="zh-CN" dirty="0" smtClean="0"/>
              <a:t>or</a:t>
            </a:r>
            <a:r>
              <a:rPr lang="zh-CN" altLang="en-US" dirty="0" smtClean="0"/>
              <a:t> </a:t>
            </a:r>
            <a:r>
              <a:rPr lang="en-US" altLang="zh-CN" dirty="0" smtClean="0"/>
              <a:t>dry</a:t>
            </a:r>
            <a:r>
              <a:rPr lang="zh-CN" altLang="en-US" dirty="0" smtClean="0"/>
              <a:t> </a:t>
            </a:r>
            <a:r>
              <a:rPr lang="en-US" altLang="zh-CN" dirty="0" smtClean="0"/>
              <a:t>slopes</a:t>
            </a:r>
            <a:endParaRPr lang="zh-CN" altLang="en-US" dirty="0" smtClean="0"/>
          </a:p>
          <a:p>
            <a:r>
              <a:rPr lang="en-US" altLang="zh-CN" dirty="0" smtClean="0"/>
              <a:t>Best</a:t>
            </a:r>
            <a:r>
              <a:rPr lang="zh-CN" altLang="en-US" dirty="0" smtClean="0"/>
              <a:t> </a:t>
            </a:r>
            <a:r>
              <a:rPr lang="en-US" altLang="zh-CN" dirty="0" smtClean="0"/>
              <a:t>artificial</a:t>
            </a:r>
            <a:r>
              <a:rPr lang="zh-CN" altLang="en-US" dirty="0" smtClean="0"/>
              <a:t> </a:t>
            </a:r>
            <a:r>
              <a:rPr lang="en-US" altLang="zh-CN" dirty="0" smtClean="0"/>
              <a:t>slopes:</a:t>
            </a:r>
            <a:r>
              <a:rPr lang="zh-CN" altLang="en-US" dirty="0" smtClean="0"/>
              <a:t> </a:t>
            </a:r>
            <a:r>
              <a:rPr lang="en-US" altLang="zh-CN" dirty="0" smtClean="0"/>
              <a:t>simulate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mountain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conditions</a:t>
            </a:r>
            <a:endParaRPr lang="zh-CN" altLang="en-US" dirty="0" smtClean="0"/>
          </a:p>
          <a:p>
            <a:r>
              <a:rPr lang="en-US" altLang="zh-CN" dirty="0" smtClean="0"/>
              <a:t>More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developing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countries:</a:t>
            </a:r>
            <a:r>
              <a:rPr lang="zh-CN" altLang="en-US" dirty="0" smtClean="0"/>
              <a:t> </a:t>
            </a:r>
            <a:r>
              <a:rPr lang="en-US" altLang="zh-CN" dirty="0" smtClean="0"/>
              <a:t>Dubai,</a:t>
            </a:r>
            <a:r>
              <a:rPr lang="zh-CN" altLang="en-US" dirty="0" smtClean="0"/>
              <a:t> </a:t>
            </a:r>
            <a:r>
              <a:rPr lang="en-US" altLang="zh-CN" dirty="0" smtClean="0"/>
              <a:t>Brazil…</a:t>
            </a:r>
            <a:endParaRPr lang="zh-CN" altLang="en-US" dirty="0" smtClean="0"/>
          </a:p>
          <a:p>
            <a:r>
              <a:rPr lang="en-US" altLang="zh-CN" dirty="0" smtClean="0"/>
              <a:t>Construction:</a:t>
            </a:r>
            <a:r>
              <a:rPr lang="zh-CN" altLang="en-US" dirty="0" smtClean="0"/>
              <a:t> </a:t>
            </a:r>
            <a:r>
              <a:rPr lang="en-US" altLang="zh-CN" dirty="0" smtClean="0"/>
              <a:t>world’s</a:t>
            </a:r>
            <a:r>
              <a:rPr lang="zh-CN" altLang="en-US" dirty="0" smtClean="0"/>
              <a:t> </a:t>
            </a:r>
            <a:r>
              <a:rPr lang="en-US" altLang="zh-CN" dirty="0" smtClean="0"/>
              <a:t>largest</a:t>
            </a:r>
            <a:r>
              <a:rPr lang="zh-CN" altLang="en-US" dirty="0" smtClean="0"/>
              <a:t> </a:t>
            </a:r>
            <a:r>
              <a:rPr lang="en-US" altLang="zh-CN" dirty="0" smtClean="0"/>
              <a:t>indoor</a:t>
            </a:r>
            <a:r>
              <a:rPr lang="zh-CN" altLang="en-US" dirty="0" smtClean="0"/>
              <a:t> </a:t>
            </a:r>
            <a:r>
              <a:rPr lang="en-US" altLang="zh-CN" dirty="0" smtClean="0"/>
              <a:t>ski</a:t>
            </a:r>
            <a:r>
              <a:rPr lang="zh-CN" altLang="en-US" dirty="0" smtClean="0"/>
              <a:t> </a:t>
            </a:r>
            <a:r>
              <a:rPr lang="en-US" altLang="zh-CN" dirty="0" smtClean="0"/>
              <a:t>slope,</a:t>
            </a:r>
            <a:r>
              <a:rPr lang="zh-CN" altLang="en-US" dirty="0" smtClean="0"/>
              <a:t> </a:t>
            </a:r>
            <a:r>
              <a:rPr lang="en-US" altLang="zh-CN" dirty="0" smtClean="0"/>
              <a:t>Harbin,</a:t>
            </a:r>
            <a:r>
              <a:rPr lang="zh-CN" altLang="en-US" dirty="0" smtClean="0"/>
              <a:t> </a:t>
            </a:r>
            <a:r>
              <a:rPr lang="en-US" altLang="zh-CN" dirty="0" smtClean="0"/>
              <a:t>China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486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Clothing and equipment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8021348" cy="3424107"/>
          </a:xfrm>
        </p:spPr>
        <p:txBody>
          <a:bodyPr/>
          <a:lstStyle/>
          <a:p>
            <a:r>
              <a:rPr lang="en-US" altLang="zh-CN" dirty="0" smtClean="0"/>
              <a:t>Clothing</a:t>
            </a:r>
            <a:endParaRPr lang="zh-CN" altLang="en-US" dirty="0" smtClean="0"/>
          </a:p>
          <a:p>
            <a:pPr lvl="1">
              <a:buFont typeface="Arial" charset="0"/>
              <a:buChar char="•"/>
            </a:pPr>
            <a:r>
              <a:rPr lang="en-US" altLang="zh-CN" dirty="0" smtClean="0"/>
              <a:t>warm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fashionable</a:t>
            </a:r>
            <a:endParaRPr lang="zh-CN" altLang="en-US" dirty="0" smtClean="0"/>
          </a:p>
          <a:p>
            <a:pPr lvl="1">
              <a:buFont typeface="Arial" charset="0"/>
              <a:buChar char="•"/>
            </a:pPr>
            <a:r>
              <a:rPr lang="en-US" dirty="0"/>
              <a:t>gloves, </a:t>
            </a:r>
            <a:r>
              <a:rPr lang="en-US" dirty="0" err="1"/>
              <a:t>baselayers</a:t>
            </a:r>
            <a:r>
              <a:rPr lang="en-US" dirty="0"/>
              <a:t>, headwear, and neck gaiters </a:t>
            </a:r>
            <a:endParaRPr lang="zh-CN" altLang="en-US" dirty="0" smtClean="0"/>
          </a:p>
          <a:p>
            <a:r>
              <a:rPr lang="en-US" altLang="zh-CN" dirty="0" smtClean="0"/>
              <a:t>Equipment:</a:t>
            </a:r>
            <a:r>
              <a:rPr lang="zh-CN" altLang="en-US" dirty="0" smtClean="0"/>
              <a:t> </a:t>
            </a:r>
            <a:r>
              <a:rPr lang="en-US" altLang="zh-CN" dirty="0" smtClean="0"/>
              <a:t>snowboarding</a:t>
            </a:r>
            <a:r>
              <a:rPr lang="en-US" altLang="zh-CN" dirty="0" smtClean="0"/>
              <a:t>,</a:t>
            </a:r>
            <a:r>
              <a:rPr lang="zh-CN" altLang="en-US" dirty="0" smtClean="0"/>
              <a:t> </a:t>
            </a:r>
            <a:r>
              <a:rPr lang="en-US" dirty="0" smtClean="0"/>
              <a:t>action </a:t>
            </a:r>
            <a:r>
              <a:rPr lang="en-US" dirty="0" smtClean="0"/>
              <a:t>cameras</a:t>
            </a:r>
            <a:r>
              <a:rPr lang="en-US" dirty="0" smtClean="0"/>
              <a:t>, wearable technology</a:t>
            </a:r>
            <a:endParaRPr lang="zh-CN" alt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92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Alpine Ski Equipment Unit Sales in All Snow Sports Shops: </a:t>
            </a:r>
            <a:r>
              <a:rPr lang="zh-CN" altLang="en-US" dirty="0" smtClean="0"/>
              <a:t/>
            </a:r>
            <a:br>
              <a:rPr lang="zh-CN" altLang="en-US" dirty="0" smtClean="0"/>
            </a:br>
            <a:r>
              <a:rPr lang="en-US" dirty="0" smtClean="0"/>
              <a:t>2010/2011 </a:t>
            </a:r>
            <a:r>
              <a:rPr lang="en-US" dirty="0"/>
              <a:t>- 2013/2014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52949581"/>
              </p:ext>
            </p:extLst>
          </p:nvPr>
        </p:nvGraphicFramePr>
        <p:xfrm>
          <a:off x="685330" y="2367092"/>
          <a:ext cx="7874470" cy="3754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72193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Apparel accessories sales in the U.S. 2013-14 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85329" y="2367092"/>
            <a:ext cx="7829053" cy="49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7219154"/>
              </p:ext>
            </p:extLst>
          </p:nvPr>
        </p:nvGraphicFramePr>
        <p:xfrm>
          <a:off x="119271" y="2363803"/>
          <a:ext cx="4395579" cy="3427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8" name="Chart" r:id="rId3" imgW="5499069" imgH="3383573" progId="Excel.Chart.8">
                  <p:embed/>
                </p:oleObj>
              </mc:Choice>
              <mc:Fallback>
                <p:oleObj name="Chart" r:id="rId3" imgW="5499069" imgH="3383573" progId="Excel.Chart.8">
                  <p:embed/>
                  <p:pic>
                    <p:nvPicPr>
                      <p:cNvPr id="0" name="Chart 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271" y="2363803"/>
                        <a:ext cx="4395579" cy="34273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85329" y="5745292"/>
            <a:ext cx="7829053" cy="49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8036377"/>
              </p:ext>
            </p:extLst>
          </p:nvPr>
        </p:nvGraphicFramePr>
        <p:xfrm>
          <a:off x="4599855" y="2363803"/>
          <a:ext cx="4385119" cy="3427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" name="Chart" r:id="rId5" imgW="5602710" imgH="3554276" progId="Excel.Chart.8">
                  <p:embed/>
                </p:oleObj>
              </mc:Choice>
              <mc:Fallback>
                <p:oleObj name="Chart" r:id="rId5" imgW="5602710" imgH="3554276" progId="Excel.Chart.8">
                  <p:embed/>
                  <p:pic>
                    <p:nvPicPr>
                      <p:cNvPr id="0" name="Chart 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9855" y="2363803"/>
                        <a:ext cx="4385119" cy="34273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3556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236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Backcountry Equipment Specialty Inventory Units: </a:t>
            </a:r>
            <a:r>
              <a:rPr lang="zh-CN" altLang="en-US" dirty="0" smtClean="0"/>
              <a:t/>
            </a:r>
            <a:br>
              <a:rPr lang="zh-CN" altLang="en-US" dirty="0" smtClean="0"/>
            </a:br>
            <a:r>
              <a:rPr lang="en-US" dirty="0" smtClean="0"/>
              <a:t>2010/2011- </a:t>
            </a:r>
            <a:r>
              <a:rPr lang="en-US" dirty="0"/>
              <a:t>2013/2014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776291697"/>
              </p:ext>
            </p:extLst>
          </p:nvPr>
        </p:nvGraphicFramePr>
        <p:xfrm>
          <a:off x="685330" y="2367093"/>
          <a:ext cx="7772870" cy="3622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83314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 smtClean="0"/>
              <a:t>Topics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Covered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CA" dirty="0"/>
              <a:t>Winter sport activities</a:t>
            </a:r>
            <a:endParaRPr lang="en-US" dirty="0"/>
          </a:p>
          <a:p>
            <a:r>
              <a:rPr lang="en-US" dirty="0"/>
              <a:t>Winter sport resorts</a:t>
            </a:r>
          </a:p>
          <a:p>
            <a:r>
              <a:rPr lang="en-US" dirty="0"/>
              <a:t>Indoor ski resorts</a:t>
            </a:r>
          </a:p>
          <a:p>
            <a:r>
              <a:rPr lang="en-US" dirty="0"/>
              <a:t>Clothing and equipment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63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Case Study</a:t>
            </a:r>
            <a:r>
              <a:rPr lang="en-US" dirty="0"/>
              <a:t/>
            </a:r>
            <a:br>
              <a:rPr lang="en-US" dirty="0"/>
            </a:br>
            <a:r>
              <a:rPr lang="en-CA" dirty="0"/>
              <a:t>The difficult birth of an all-season destination: Sochi, Russia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977198"/>
            <a:ext cx="4172267" cy="4880801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/>
              <a:t>A</a:t>
            </a:r>
            <a:r>
              <a:rPr lang="en-US" dirty="0" smtClean="0"/>
              <a:t>n </a:t>
            </a:r>
            <a:r>
              <a:rPr lang="en-US" dirty="0"/>
              <a:t>all-year around </a:t>
            </a:r>
            <a:r>
              <a:rPr lang="en-US" dirty="0" smtClean="0"/>
              <a:t>destination</a:t>
            </a:r>
            <a:endParaRPr lang="zh-CN" altLang="en-US" dirty="0" smtClean="0"/>
          </a:p>
          <a:p>
            <a:r>
              <a:rPr lang="en-US" altLang="zh-CN" dirty="0"/>
              <a:t>H</a:t>
            </a:r>
            <a:r>
              <a:rPr lang="en-US" dirty="0" smtClean="0"/>
              <a:t>ost </a:t>
            </a:r>
            <a:r>
              <a:rPr lang="en-US" dirty="0"/>
              <a:t>of the 2014 Winter Olympic </a:t>
            </a:r>
            <a:r>
              <a:rPr lang="en-US" dirty="0" smtClean="0"/>
              <a:t>Game</a:t>
            </a:r>
            <a:r>
              <a:rPr lang="en-US" altLang="zh-CN" dirty="0" smtClean="0"/>
              <a:t>s</a:t>
            </a:r>
            <a:endParaRPr lang="zh-CN" altLang="en-US" dirty="0" smtClean="0"/>
          </a:p>
          <a:p>
            <a:pPr lvl="1">
              <a:buFont typeface="Arial" charset="0"/>
              <a:buChar char="•"/>
            </a:pPr>
            <a:r>
              <a:rPr lang="en-US" altLang="zh-CN" dirty="0" smtClean="0"/>
              <a:t>Many setbacks</a:t>
            </a:r>
          </a:p>
          <a:p>
            <a:pPr lvl="1">
              <a:buFont typeface="Arial" charset="0"/>
              <a:buChar char="•"/>
            </a:pPr>
            <a:r>
              <a:rPr lang="en-US" altLang="zh-CN" dirty="0" smtClean="0"/>
              <a:t>Questions over legacy</a:t>
            </a:r>
          </a:p>
          <a:p>
            <a:pPr lvl="1">
              <a:buFont typeface="Arial" charset="0"/>
              <a:buChar char="•"/>
            </a:pPr>
            <a:r>
              <a:rPr lang="en-US" altLang="zh-CN" dirty="0" smtClean="0"/>
              <a:t>But Sochi now has good infrastructure</a:t>
            </a:r>
          </a:p>
          <a:p>
            <a:pPr lvl="1">
              <a:buFont typeface="Arial" charset="0"/>
              <a:buChar char="•"/>
            </a:pPr>
            <a:r>
              <a:rPr lang="en-US" altLang="zh-CN" dirty="0" smtClean="0"/>
              <a:t>Also put Russia on the map as winter sport destination</a:t>
            </a:r>
          </a:p>
          <a:p>
            <a:pPr lvl="1">
              <a:buFont typeface="Arial" charset="0"/>
              <a:buChar char="•"/>
            </a:pPr>
            <a:endParaRPr lang="en-US" altLang="zh-CN" dirty="0" smtClean="0"/>
          </a:p>
          <a:p>
            <a:pPr lvl="1">
              <a:buFont typeface="Arial" charset="0"/>
              <a:buChar char="•"/>
            </a:pPr>
            <a:endParaRPr lang="en-US" altLang="zh-CN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943" y="2611502"/>
            <a:ext cx="4378057" cy="308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02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b="1" dirty="0"/>
              <a:t>Spotlight </a:t>
            </a:r>
            <a:r>
              <a:rPr lang="zh-CN" altLang="en-US" dirty="0"/>
              <a:t/>
            </a:r>
            <a:br>
              <a:rPr lang="zh-CN" altLang="en-US" dirty="0"/>
            </a:br>
            <a:r>
              <a:rPr lang="en-CA" b="1" dirty="0" smtClean="0"/>
              <a:t>Ian </a:t>
            </a:r>
            <a:r>
              <a:rPr lang="en-CA" b="1" dirty="0"/>
              <a:t>Hunter: Working in a winter wonderland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US" altLang="zh-CN" sz="2000" dirty="0" smtClean="0"/>
              <a:t>Ski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retail,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sales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agency,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represent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multiple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brands</a:t>
            </a:r>
            <a:endParaRPr lang="zh-CN" altLang="en-US" sz="2000" dirty="0" smtClean="0"/>
          </a:p>
          <a:p>
            <a:r>
              <a:rPr lang="en-US" altLang="zh-CN" sz="2000" dirty="0"/>
              <a:t>M</a:t>
            </a:r>
            <a:r>
              <a:rPr lang="en-CA" sz="2000" dirty="0" err="1" smtClean="0"/>
              <a:t>anufacturers</a:t>
            </a:r>
            <a:r>
              <a:rPr lang="en-CA" sz="2000" dirty="0" smtClean="0"/>
              <a:t> </a:t>
            </a:r>
            <a:r>
              <a:rPr lang="en-CA" sz="2000" dirty="0"/>
              <a:t>to re-think their approach to </a:t>
            </a:r>
            <a:r>
              <a:rPr lang="en-US" altLang="zh-CN" sz="2000" dirty="0" smtClean="0"/>
              <a:t>ski</a:t>
            </a:r>
            <a:r>
              <a:rPr lang="en-US" sz="2000" dirty="0" smtClean="0"/>
              <a:t> </a:t>
            </a:r>
            <a:endParaRPr lang="zh-CN" altLang="en-US" sz="2000" dirty="0" smtClean="0"/>
          </a:p>
          <a:p>
            <a:r>
              <a:rPr lang="en-US" altLang="zh-CN" sz="2000" dirty="0"/>
              <a:t>N</a:t>
            </a:r>
            <a:r>
              <a:rPr lang="en-CA" sz="2000" dirty="0" err="1" smtClean="0"/>
              <a:t>ew</a:t>
            </a:r>
            <a:r>
              <a:rPr lang="en-CA" sz="2000" dirty="0" smtClean="0"/>
              <a:t> </a:t>
            </a:r>
            <a:r>
              <a:rPr lang="en-CA" sz="2000" dirty="0"/>
              <a:t>technology </a:t>
            </a:r>
            <a:r>
              <a:rPr lang="en-CA" sz="2000" dirty="0" err="1" smtClean="0"/>
              <a:t>driv</a:t>
            </a:r>
            <a:r>
              <a:rPr lang="en-US" altLang="zh-CN" sz="2000" dirty="0" err="1" smtClean="0"/>
              <a:t>es</a:t>
            </a:r>
            <a:r>
              <a:rPr lang="en-CA" sz="2000" dirty="0" smtClean="0"/>
              <a:t> </a:t>
            </a:r>
            <a:r>
              <a:rPr lang="en-CA" sz="2000" dirty="0"/>
              <a:t>sales in ski equipment </a:t>
            </a:r>
            <a:endParaRPr lang="zh-CN" altLang="en-US" sz="2000" dirty="0" smtClean="0"/>
          </a:p>
          <a:p>
            <a:r>
              <a:rPr lang="en-US" altLang="zh-CN" sz="2000" dirty="0"/>
              <a:t>S</a:t>
            </a:r>
            <a:r>
              <a:rPr lang="en-CA" sz="2000" dirty="0" smtClean="0"/>
              <a:t>now </a:t>
            </a:r>
            <a:r>
              <a:rPr lang="en-CA" sz="2000" dirty="0"/>
              <a:t>sports and related equipment</a:t>
            </a:r>
            <a:r>
              <a:rPr lang="en-US" sz="2000" dirty="0"/>
              <a:t> </a:t>
            </a:r>
            <a:endParaRPr lang="zh-CN" altLang="en-US" sz="2000" dirty="0" smtClean="0"/>
          </a:p>
          <a:p>
            <a:r>
              <a:rPr lang="en-US" altLang="zh-CN" sz="2000" dirty="0" smtClean="0"/>
              <a:t>Core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business:</a:t>
            </a:r>
            <a:r>
              <a:rPr lang="zh-CN" altLang="en-US" sz="2000" dirty="0" smtClean="0"/>
              <a:t> </a:t>
            </a:r>
            <a:r>
              <a:rPr lang="en-CA" sz="2000" dirty="0" smtClean="0"/>
              <a:t>alpine</a:t>
            </a:r>
            <a:r>
              <a:rPr lang="en-CA" sz="2000" dirty="0"/>
              <a:t>, Nordic </a:t>
            </a:r>
            <a:r>
              <a:rPr lang="en-CA" sz="2000" dirty="0" smtClean="0"/>
              <a:t>and </a:t>
            </a:r>
            <a:r>
              <a:rPr lang="en-CA" sz="2000" dirty="0"/>
              <a:t>snowboard hard goods</a:t>
            </a:r>
            <a:r>
              <a:rPr lang="en-US" sz="2000" dirty="0"/>
              <a:t> </a:t>
            </a:r>
            <a:endParaRPr lang="zh-CN" alt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802730"/>
            <a:ext cx="4482704" cy="298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91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Winter sport activities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85332" y="2214695"/>
            <a:ext cx="7772870" cy="3424107"/>
          </a:xfrm>
        </p:spPr>
        <p:txBody>
          <a:bodyPr>
            <a:noAutofit/>
          </a:bodyPr>
          <a:lstStyle/>
          <a:p>
            <a:r>
              <a:rPr lang="en-US" altLang="zh-CN" dirty="0" smtClean="0"/>
              <a:t>Heli-skiing</a:t>
            </a:r>
            <a:endParaRPr lang="zh-CN" altLang="en-US" dirty="0" smtClean="0"/>
          </a:p>
          <a:p>
            <a:r>
              <a:rPr lang="en-US" altLang="zh-CN" dirty="0" smtClean="0"/>
              <a:t>“</a:t>
            </a:r>
            <a:r>
              <a:rPr lang="en-US" altLang="zh-CN" dirty="0" err="1"/>
              <a:t>S</a:t>
            </a:r>
            <a:r>
              <a:rPr lang="en-US" altLang="zh-CN" dirty="0" err="1" smtClean="0"/>
              <a:t>nowcat</a:t>
            </a:r>
            <a:r>
              <a:rPr lang="zh-CN" altLang="en-US" dirty="0" smtClean="0"/>
              <a:t> </a:t>
            </a:r>
            <a:r>
              <a:rPr lang="en-US" altLang="zh-CN" dirty="0" smtClean="0"/>
              <a:t>skiing”:</a:t>
            </a:r>
            <a:r>
              <a:rPr lang="zh-CN" altLang="en-US" dirty="0" smtClean="0"/>
              <a:t> </a:t>
            </a:r>
            <a:r>
              <a:rPr lang="en-US" altLang="zh-CN" dirty="0" smtClean="0"/>
              <a:t>large,</a:t>
            </a:r>
            <a:r>
              <a:rPr lang="zh-CN" altLang="en-US" dirty="0" smtClean="0"/>
              <a:t> </a:t>
            </a:r>
            <a:r>
              <a:rPr lang="en-CA" dirty="0" err="1" smtClean="0"/>
              <a:t>truck­like</a:t>
            </a:r>
            <a:r>
              <a:rPr lang="en-CA" dirty="0" smtClean="0"/>
              <a:t> </a:t>
            </a:r>
            <a:r>
              <a:rPr lang="en-CA" dirty="0"/>
              <a:t>vehicles </a:t>
            </a:r>
            <a:endParaRPr lang="zh-CN" altLang="en-US" dirty="0" smtClean="0"/>
          </a:p>
          <a:p>
            <a:r>
              <a:rPr lang="en-CA" dirty="0"/>
              <a:t>Cross-country skiing </a:t>
            </a:r>
            <a:endParaRPr lang="zh-CN" altLang="en-US" dirty="0" smtClean="0"/>
          </a:p>
          <a:p>
            <a:r>
              <a:rPr lang="en-US" altLang="zh-CN" dirty="0" smtClean="0"/>
              <a:t>Snowshoeing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983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Distribution of skiers and snowboarders by region of origin </a:t>
            </a:r>
            <a:endParaRPr lang="en-US" dirty="0"/>
          </a:p>
        </p:txBody>
      </p:sp>
      <p:graphicFrame>
        <p:nvGraphicFramePr>
          <p:cNvPr id="4" name="图表 2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374403399"/>
              </p:ext>
            </p:extLst>
          </p:nvPr>
        </p:nvGraphicFramePr>
        <p:xfrm>
          <a:off x="685332" y="2214695"/>
          <a:ext cx="7988768" cy="3932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5655210" y="5777468"/>
            <a:ext cx="2687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latin typeface="Times New Roman" charset="0"/>
                <a:ea typeface="Calibri" charset="0"/>
              </a:rPr>
              <a:t>Source: </a:t>
            </a:r>
            <a:r>
              <a:rPr lang="en-CA" dirty="0" err="1">
                <a:latin typeface="Times New Roman" charset="0"/>
                <a:ea typeface="Calibri" charset="0"/>
              </a:rPr>
              <a:t>Vanat</a:t>
            </a:r>
            <a:r>
              <a:rPr lang="en-CA" dirty="0">
                <a:latin typeface="Times New Roman" charset="0"/>
                <a:ea typeface="Calibri" charset="0"/>
              </a:rPr>
              <a:t>, 2015, p. 16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9881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491518"/>
            <a:ext cx="7773338" cy="1596177"/>
          </a:xfrm>
        </p:spPr>
        <p:txBody>
          <a:bodyPr/>
          <a:lstStyle/>
          <a:p>
            <a:r>
              <a:rPr lang="en-CA" dirty="0"/>
              <a:t>Skiers visits along with participation rates as a percentage of the population</a:t>
            </a:r>
            <a:r>
              <a:rPr lang="en-US" dirty="0"/>
              <a:t>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56" y="1816100"/>
            <a:ext cx="5283200" cy="5041900"/>
          </a:xfrm>
        </p:spPr>
      </p:pic>
      <p:sp>
        <p:nvSpPr>
          <p:cNvPr id="4" name="Rectangle 3"/>
          <p:cNvSpPr/>
          <p:nvPr/>
        </p:nvSpPr>
        <p:spPr>
          <a:xfrm>
            <a:off x="6333756" y="6299198"/>
            <a:ext cx="2694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latin typeface="Times New Roman" charset="0"/>
                <a:ea typeface="Calibri" charset="0"/>
              </a:rPr>
              <a:t>Adapted from </a:t>
            </a:r>
            <a:r>
              <a:rPr lang="en-CA" dirty="0" err="1">
                <a:latin typeface="Times New Roman" charset="0"/>
                <a:ea typeface="Calibri" charset="0"/>
              </a:rPr>
              <a:t>Vanat</a:t>
            </a:r>
            <a:r>
              <a:rPr lang="en-CA" dirty="0">
                <a:latin typeface="Times New Roman" charset="0"/>
                <a:ea typeface="Calibri" charset="0"/>
              </a:rPr>
              <a:t>, 2014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7479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287" y="618518"/>
            <a:ext cx="8640417" cy="1596177"/>
          </a:xfrm>
        </p:spPr>
        <p:txBody>
          <a:bodyPr/>
          <a:lstStyle/>
          <a:p>
            <a:r>
              <a:rPr lang="en-CA" dirty="0"/>
              <a:t>The diversification of winter sport activities</a:t>
            </a:r>
            <a:r>
              <a:rPr lang="en-US" dirty="0"/>
              <a:t>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000985375"/>
              </p:ext>
            </p:extLst>
          </p:nvPr>
        </p:nvGraphicFramePr>
        <p:xfrm>
          <a:off x="685332" y="2108203"/>
          <a:ext cx="7773338" cy="3632196"/>
        </p:xfrm>
        <a:graphic>
          <a:graphicData uri="http://schemas.openxmlformats.org/drawingml/2006/table">
            <a:tbl>
              <a:tblPr firstRow="1" firstCol="1" bandRow="1"/>
              <a:tblGrid>
                <a:gridCol w="3886669"/>
                <a:gridCol w="3886669"/>
              </a:tblGrid>
              <a:tr h="3026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Traditional winter sports activities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Contemporary winter sports activities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26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Skiing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Snowboarding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26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Cross-country skiing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Snowmobiling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26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Telemarking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Snowshoeing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26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Cat-skiing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Heli-skiing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26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Ice skating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Dog sledging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26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Horse-drawn sleigh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Tubing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26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Curling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Snowcycling/ Fat biking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26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Toboganning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Ice-climbing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26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 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Ice-driving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26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 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Ice sculpting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26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 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Snowskating</a:t>
                      </a:r>
                      <a:endParaRPr lang="en-US" sz="12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4983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1"/>
            <a:ext cx="7773338" cy="1676036"/>
          </a:xfrm>
        </p:spPr>
        <p:txBody>
          <a:bodyPr/>
          <a:lstStyle/>
          <a:p>
            <a:r>
              <a:rPr lang="en-CA" dirty="0"/>
              <a:t>Winter sport activities at Washington School House in Park City, Utah</a:t>
            </a:r>
            <a:r>
              <a:rPr lang="en-US" dirty="0"/>
              <a:t>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29" y="1238781"/>
            <a:ext cx="5448300" cy="5003800"/>
          </a:xfrm>
        </p:spPr>
      </p:pic>
      <p:sp>
        <p:nvSpPr>
          <p:cNvPr id="7" name="Rectangle 6"/>
          <p:cNvSpPr/>
          <p:nvPr/>
        </p:nvSpPr>
        <p:spPr>
          <a:xfrm>
            <a:off x="5361199" y="6488668"/>
            <a:ext cx="3701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latin typeface="Times New Roman" charset="0"/>
                <a:ea typeface="Calibri" charset="0"/>
              </a:rPr>
              <a:t>Source: </a:t>
            </a:r>
            <a:r>
              <a:rPr lang="en-CA" dirty="0" err="1">
                <a:latin typeface="Times New Roman" charset="0"/>
                <a:ea typeface="Calibri" charset="0"/>
              </a:rPr>
              <a:t>Washingtonschoolh</a:t>
            </a:r>
            <a:r>
              <a:rPr lang="en-CA" dirty="0" err="1">
                <a:latin typeface="Times New Roman" charset="0"/>
                <a:ea typeface="ＭＳ 明朝" charset="-128"/>
              </a:rPr>
              <a:t>ouse</a:t>
            </a:r>
            <a:r>
              <a:rPr lang="en-CA" dirty="0" err="1">
                <a:latin typeface="Times New Roman" charset="0"/>
                <a:ea typeface="Calibri" charset="0"/>
              </a:rPr>
              <a:t>.com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4005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Winter sport resorts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24071" y="1797249"/>
            <a:ext cx="8375372" cy="453729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altLang="zh-CN" dirty="0" smtClean="0"/>
              <a:t>Ski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resorts</a:t>
            </a:r>
            <a:r>
              <a:rPr lang="zh-CN" altLang="en-US" dirty="0" smtClean="0"/>
              <a:t> </a:t>
            </a:r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r>
              <a:rPr lang="en-US" altLang="zh-CN" dirty="0" smtClean="0"/>
              <a:t>national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resorts,</a:t>
            </a:r>
            <a:r>
              <a:rPr lang="zh-CN" altLang="en-US" dirty="0" smtClean="0"/>
              <a:t> </a:t>
            </a:r>
            <a:r>
              <a:rPr lang="en-US" altLang="zh-CN" dirty="0" smtClean="0"/>
              <a:t>regional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resorts,</a:t>
            </a:r>
            <a:r>
              <a:rPr lang="zh-CN" altLang="en-US" dirty="0" smtClean="0"/>
              <a:t> </a:t>
            </a:r>
            <a:r>
              <a:rPr lang="en-CA" dirty="0"/>
              <a:t>top-class international destination resorts </a:t>
            </a:r>
            <a:endParaRPr lang="zh-CN" altLang="en-US" dirty="0" smtClean="0"/>
          </a:p>
          <a:p>
            <a:pPr>
              <a:lnSpc>
                <a:spcPct val="100000"/>
              </a:lnSpc>
            </a:pPr>
            <a:r>
              <a:rPr lang="en-US" altLang="zh-CN" dirty="0" smtClean="0"/>
              <a:t>P</a:t>
            </a:r>
            <a:r>
              <a:rPr lang="en-CA" dirty="0" err="1" smtClean="0"/>
              <a:t>roducts</a:t>
            </a:r>
            <a:r>
              <a:rPr lang="en-CA" dirty="0" smtClean="0"/>
              <a:t> </a:t>
            </a:r>
            <a:r>
              <a:rPr lang="en-CA" dirty="0"/>
              <a:t>and </a:t>
            </a:r>
            <a:r>
              <a:rPr lang="en-CA" dirty="0" smtClean="0"/>
              <a:t>services</a:t>
            </a:r>
            <a:endParaRPr lang="zh-CN" altLang="en-US" dirty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r>
              <a:rPr lang="en-CA" dirty="0" smtClean="0"/>
              <a:t>skiing </a:t>
            </a:r>
            <a:r>
              <a:rPr lang="en-CA" dirty="0"/>
              <a:t>facilities, accommodation, food and beverages, ski schools, and equipment rental and merchandise</a:t>
            </a:r>
            <a:r>
              <a:rPr lang="en-US" dirty="0"/>
              <a:t> </a:t>
            </a:r>
            <a:endParaRPr lang="zh-CN" altLang="en-US" dirty="0" smtClean="0"/>
          </a:p>
          <a:p>
            <a:pPr>
              <a:lnSpc>
                <a:spcPct val="100000"/>
              </a:lnSpc>
            </a:pPr>
            <a:r>
              <a:rPr lang="en-US" altLang="zh-CN" dirty="0" smtClean="0"/>
              <a:t>Strategies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enhance</a:t>
            </a:r>
            <a:r>
              <a:rPr lang="zh-CN" altLang="en-US" dirty="0" smtClean="0"/>
              <a:t> </a:t>
            </a:r>
            <a:r>
              <a:rPr lang="en-US" altLang="zh-CN" dirty="0" smtClean="0"/>
              <a:t>service</a:t>
            </a:r>
            <a:r>
              <a:rPr lang="zh-CN" altLang="en-US" dirty="0" smtClean="0"/>
              <a:t> </a:t>
            </a:r>
            <a:r>
              <a:rPr lang="en-US" altLang="zh-CN" dirty="0" smtClean="0"/>
              <a:t>experience</a:t>
            </a:r>
            <a:endParaRPr lang="zh-CN" altLang="en-US" dirty="0" smtClean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r>
              <a:rPr lang="en-CA" dirty="0"/>
              <a:t>product diversification, product improvement, or product differentiation</a:t>
            </a:r>
            <a:r>
              <a:rPr lang="en-US" dirty="0"/>
              <a:t> </a:t>
            </a:r>
            <a:endParaRPr lang="zh-CN" altLang="en-US" dirty="0" smtClean="0"/>
          </a:p>
          <a:p>
            <a:pPr>
              <a:lnSpc>
                <a:spcPct val="100000"/>
              </a:lnSpc>
            </a:pPr>
            <a:endParaRPr lang="zh-CN" altLang="en-US" dirty="0" smtClean="0"/>
          </a:p>
          <a:p>
            <a:pPr>
              <a:lnSpc>
                <a:spcPct val="100000"/>
              </a:lnSpc>
            </a:pPr>
            <a:endParaRPr lang="zh-CN" altLang="en-US" dirty="0" smtClean="0"/>
          </a:p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9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571</TotalTime>
  <Words>515</Words>
  <Application>Microsoft Macintosh PowerPoint</Application>
  <PresentationFormat>On-screen Show (4:3)</PresentationFormat>
  <Paragraphs>121</Paragraphs>
  <Slides>20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Droplet</vt:lpstr>
      <vt:lpstr>Chart</vt:lpstr>
      <vt:lpstr>Chapter 2  The Winter Sport Tourism Product</vt:lpstr>
      <vt:lpstr>Topics Covered</vt:lpstr>
      <vt:lpstr>Spotlight  Ian Hunter: Working in a winter wonderland</vt:lpstr>
      <vt:lpstr>Winter sport activities </vt:lpstr>
      <vt:lpstr>Distribution of skiers and snowboarders by region of origin </vt:lpstr>
      <vt:lpstr>Skiers visits along with participation rates as a percentage of the population </vt:lpstr>
      <vt:lpstr>The diversification of winter sport activities </vt:lpstr>
      <vt:lpstr>Winter sport activities at Washington School House in Park City, Utah </vt:lpstr>
      <vt:lpstr>Winter sport resorts </vt:lpstr>
      <vt:lpstr>Skier visits worldwide </vt:lpstr>
      <vt:lpstr>Ski resort products and services </vt:lpstr>
      <vt:lpstr>Major markets for ski resorts </vt:lpstr>
      <vt:lpstr>Major players in winter sport tourism </vt:lpstr>
      <vt:lpstr>Profile: The wonders of winter zip-lining </vt:lpstr>
      <vt:lpstr>Indoor ski resorts </vt:lpstr>
      <vt:lpstr>Clothing and equipment </vt:lpstr>
      <vt:lpstr>Alpine Ski Equipment Unit Sales in All Snow Sports Shops:  2010/2011 - 2013/2014 </vt:lpstr>
      <vt:lpstr>Apparel accessories sales in the U.S. 2013-14 </vt:lpstr>
      <vt:lpstr>Backcountry Equipment Specialty Inventory Units:  2010/2011- 2013/2014 </vt:lpstr>
      <vt:lpstr>Case Study The difficult birth of an all-season destination: Sochi, Russia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LI, JING</dc:creator>
  <cp:lastModifiedBy>Simon Hudson</cp:lastModifiedBy>
  <cp:revision>49</cp:revision>
  <dcterms:created xsi:type="dcterms:W3CDTF">2015-11-13T02:43:25Z</dcterms:created>
  <dcterms:modified xsi:type="dcterms:W3CDTF">2015-11-15T23:17:29Z</dcterms:modified>
</cp:coreProperties>
</file>